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8" r:id="rId4"/>
    <p:sldId id="260" r:id="rId5"/>
    <p:sldId id="259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5"/>
    <p:restoredTop sz="94694"/>
  </p:normalViewPr>
  <p:slideViewPr>
    <p:cSldViewPr snapToGrid="0">
      <p:cViewPr varScale="1">
        <p:scale>
          <a:sx n="121" d="100"/>
          <a:sy n="121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4A52A-4A2D-22D9-F678-0C907D77E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DC804-CF0B-40B5-2F8D-71754ACCC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6593E-1E9E-B251-985F-2A09786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3DFF3-DC3A-80F9-6158-6728F9BD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80EF4-03C7-6F08-48CC-6DCA6A6B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5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1178-D89A-9347-7B1A-49662A2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E4ED0-57C4-E659-E710-B1D4583E0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1330A-0302-BD82-CF48-6EB470DB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892BE-E4C0-0676-305A-40591B23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18167-32A2-21AA-F618-F3898814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2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343AD4-3BA1-80E3-24CB-B59D39E65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179E3-2E81-868A-E4F9-3EB3765CB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5FC7B-8573-7203-8080-4C8F053D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42D72-42E0-E935-F981-7D7C75E8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5AD1F-695D-5068-A72D-CD5ED1C1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1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01484-BB53-A248-6BC7-54E837A0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31469-3222-E0DE-0F18-BBBCF99A1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C491E-A93C-69DF-8FA2-7B09DDCD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7CC73-BF0B-AD8C-B274-2A060A59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00F6C-3122-BBEB-5202-944A281C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5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CE17-0D6B-7517-C42F-7569A0AE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22B74-0A98-C567-72CE-221A9F1C5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1354A-5D44-4413-645E-0AFB4B3D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CC540-F225-CFB5-8141-799A59BF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05FE1-6DE1-FA8A-6621-F5259D57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3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75FB-DCF7-E421-E1AF-1A33B06E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06F7-A969-892D-172A-3580B4EB5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656DE-65A8-AC6F-A270-66D75E972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D6B6D-ABD3-E98C-EB1B-1B85652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C449B-8553-F7AE-E904-F9508574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9E80C-5D79-7A94-A384-C7DEB12A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D404-1CC4-0861-3E77-77F94AD5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ADEA0-ECBD-3E5F-D7B9-912874470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EFEC4-BABE-7F4E-941F-08322823B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20B86-C5FA-69D5-08BD-1E06FC633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ACBC9-9353-E7A1-E3EB-14394F1B8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EF0D2-5F2E-CC03-15E8-9CA746BD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2/5/26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459221-7DE1-C5D7-2539-B50831B7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BEB05-4D21-9A7A-FD23-16EBE010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F131-C3AA-5426-31B6-8F0493C0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90A67-002B-076D-FF7E-A6B7FE8B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2/5/26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B9854-27AA-EC13-D2C7-4F30E2592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11D61-60C5-55BD-C214-F9E038D5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7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7F235-F5E9-3532-2534-9DC160C0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2/5/26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1C71A4-01D3-C222-492F-E6D85F13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5915-29F8-4B0A-1566-D97FF5A9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7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8DC8-28BD-B6AA-6F8D-757FD103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7200-E7D3-F0B1-1A45-B7634C597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290F9-07C9-39FC-6754-FFA54C760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D9E25-20E3-44F5-73D7-7CC48630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767D1-1F74-44A9-8299-A34A569D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B8EFB-04AB-EB06-E63A-DD18689E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5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2038-D4A6-8CCD-A5D0-022C75EA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3FFDE9-D65F-27B0-71A2-BF3B9625C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802FE-ADB1-BA40-7BE2-D6D68DC9A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178DE-4B75-3DAB-3B70-EDC09249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7340A-E937-84B7-ABA7-A8B3D351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E6352-74B0-8E84-7253-FD4C6844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995A0-9CD3-5D99-E901-CF7E0C04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99B26-D398-EE0A-C610-D18647FCA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DE032-3FCA-3751-C16F-3CBDF8BCA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4535D-3C87-EA45-B217-BB407BFEFB38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EE96-E89A-F327-ACFE-6D0A0A17E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9EB2A-B0BC-6092-F3AC-920EA5C8A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9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https://theemersonschool.com/wp-content/uploads/2014/09/emerson-logo1.pn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theemersonschool.com/wp-content/uploads/2014/09/emerson-logo1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halsey157.org/pics/school_logo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https://www.ms217.org/pics/header_logo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https://www.ms217.org/pics/header_logo.p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https://www.ms217.org/pics/header_logo.pn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https://www.ms217.org/pics/header_logo.p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https://www.ms217.org/pics/header_logo.png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https://theemersonschool.com/wp-content/uploads/2014/09/emerson-logo1.pn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58366-111F-2582-BABB-D114CBE5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659606"/>
            <a:ext cx="3238500" cy="850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7EF2C1-C73D-DB79-9BF8-BE853255D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0803"/>
            <a:ext cx="9144000" cy="2387600"/>
          </a:xfrm>
        </p:spPr>
        <p:txBody>
          <a:bodyPr/>
          <a:lstStyle/>
          <a:p>
            <a:r>
              <a:rPr lang="en-US" dirty="0"/>
              <a:t>Olessia Bauer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819D2-F7C6-79A6-BD92-028176EA7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9630"/>
            <a:ext cx="9144000" cy="1655762"/>
          </a:xfrm>
        </p:spPr>
        <p:txBody>
          <a:bodyPr/>
          <a:lstStyle/>
          <a:p>
            <a:r>
              <a:rPr lang="en-US" dirty="0"/>
              <a:t>February 2026</a:t>
            </a:r>
          </a:p>
        </p:txBody>
      </p:sp>
    </p:spTree>
    <p:extLst>
      <p:ext uri="{BB962C8B-B14F-4D97-AF65-F5344CB8AC3E}">
        <p14:creationId xmlns:p14="http://schemas.microsoft.com/office/powerpoint/2010/main" val="151332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8AD8-6488-450D-DD43-8DB26C3B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407" y="365125"/>
            <a:ext cx="7212724" cy="1325563"/>
          </a:xfrm>
        </p:spPr>
        <p:txBody>
          <a:bodyPr/>
          <a:lstStyle/>
          <a:p>
            <a:r>
              <a:rPr lang="en-US" b="1" dirty="0"/>
              <a:t>M.S. 287 Student performance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59CBFB-8C04-3BFE-A7B5-1C02EE365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024" y="1798731"/>
            <a:ext cx="3263503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DDBC8A-E1B5-56A3-7D0A-417B0D4DC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248" y="1798731"/>
            <a:ext cx="3263504" cy="4351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ED126-9FF4-5F2B-9A93-79C4316BA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656" y="1798731"/>
            <a:ext cx="3263504" cy="435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0642F4-E0C4-9DA4-22F5-ED68A27B7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578362-ED3C-F42A-7949-24A106527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34" y="137893"/>
            <a:ext cx="256608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2" descr="Logo">
            <a:extLst>
              <a:ext uri="{FF2B5EF4-FFF2-40B4-BE49-F238E27FC236}">
                <a16:creationId xmlns:a16="http://schemas.microsoft.com/office/drawing/2014/main" id="{32F7D0EE-9F83-E43C-B24F-85F5629C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" y="137893"/>
            <a:ext cx="2405030" cy="118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07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DDE78-8E98-6128-7730-05C4FF23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426" y="365124"/>
            <a:ext cx="6287813" cy="1325563"/>
          </a:xfrm>
        </p:spPr>
        <p:txBody>
          <a:bodyPr/>
          <a:lstStyle/>
          <a:p>
            <a:r>
              <a:rPr lang="en-US" b="1" dirty="0"/>
              <a:t>M.S. 287 project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FAB35-06B7-1D1C-23D3-596736823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62" y="1690687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>
                <a:solidFill>
                  <a:srgbClr val="00B0F0"/>
                </a:solidFill>
              </a:rPr>
              <a:t>HVAC system </a:t>
            </a:r>
            <a:r>
              <a:rPr lang="en-US" dirty="0"/>
              <a:t>installation sponsored by Reso A, budget is $550,000 (start date and other details are needed). </a:t>
            </a:r>
            <a:r>
              <a:rPr lang="en-US" b="1" dirty="0"/>
              <a:t>Per SCA this scope will begin in 2026. 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2. Jamaica Neighborhood Plan (more details are needed).</a:t>
            </a:r>
            <a:r>
              <a:rPr lang="en-US" b="1" dirty="0"/>
              <a:t> There are no details to share as this a Department of City Planning project. The Office of the Queens Borough President has been involved, and we have relayed a number of schools within the perimeters of the plan. 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>
                <a:solidFill>
                  <a:srgbClr val="00B0F0"/>
                </a:solidFill>
              </a:rPr>
              <a:t>Gym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renovation</a:t>
            </a:r>
            <a:r>
              <a:rPr lang="en-US" dirty="0"/>
              <a:t> sponsored by Natasha Williams, budget is $2,000,000 (start date and other details are needed). </a:t>
            </a:r>
            <a:r>
              <a:rPr lang="en-US" b="1" dirty="0"/>
              <a:t>Given that this is not a project, SCA has not relayed this information. However, happy to inquire.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4. </a:t>
            </a:r>
            <a:r>
              <a:rPr lang="en-US" dirty="0">
                <a:solidFill>
                  <a:srgbClr val="00B0F0"/>
                </a:solidFill>
              </a:rPr>
              <a:t>Restroom upgrades</a:t>
            </a:r>
            <a:r>
              <a:rPr lang="en-US" dirty="0"/>
              <a:t> sponsored by a Council Member, approved in November, budget is $1,500,000 (start date and other details are needed). </a:t>
            </a:r>
            <a:r>
              <a:rPr lang="en-US" b="1" dirty="0"/>
              <a:t>Given that this is not a project, SCA has not relayed this information. However, happy to inquire.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Projects 3 &amp; 4 are both funded under the Jamaica Neighborhood plan. Once funding is released to SCA we will reach out to schools quickly to begin planning.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7F487-73D0-6417-7414-D75E7512E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06907FC-A41B-7CF9-ED53-2148FED83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125"/>
            <a:ext cx="236677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" descr="Logo">
            <a:extLst>
              <a:ext uri="{FF2B5EF4-FFF2-40B4-BE49-F238E27FC236}">
                <a16:creationId xmlns:a16="http://schemas.microsoft.com/office/drawing/2014/main" id="{2813717E-B336-9226-76DB-66402EFC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6"/>
            <a:ext cx="1996966" cy="98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3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A239-6F9D-046C-61F5-8C49D272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048" y="813185"/>
            <a:ext cx="4456386" cy="1325563"/>
          </a:xfrm>
        </p:spPr>
        <p:txBody>
          <a:bodyPr/>
          <a:lstStyle/>
          <a:p>
            <a:r>
              <a:rPr lang="en-US" b="1" dirty="0"/>
              <a:t>J.H.S 157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F755C-3CC6-18C0-7E08-30D559229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468" y="2455631"/>
            <a:ext cx="10515600" cy="2725354"/>
          </a:xfrm>
        </p:spPr>
        <p:txBody>
          <a:bodyPr/>
          <a:lstStyle/>
          <a:p>
            <a:r>
              <a:rPr lang="en-US" dirty="0"/>
              <a:t>Classroom size – 1720 students plus 25</a:t>
            </a:r>
          </a:p>
          <a:p>
            <a:r>
              <a:rPr lang="en-US" dirty="0"/>
              <a:t>Annex </a:t>
            </a:r>
          </a:p>
          <a:p>
            <a:r>
              <a:rPr lang="en-US" dirty="0"/>
              <a:t>Bathroom updates – 2</a:t>
            </a:r>
            <a:r>
              <a:rPr lang="en-US" baseline="30000" dirty="0"/>
              <a:t>nd</a:t>
            </a:r>
            <a:r>
              <a:rPr lang="en-US" dirty="0"/>
              <a:t> floor, no plumbing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8E618-AA84-480F-0D2C-B97EF53F4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B4228D5F-29B4-4D29-6849-B036B77DA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71" y="41274"/>
            <a:ext cx="402112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4D3C11C8-5DFD-1423-80A6-1F4746DE6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" y="41275"/>
            <a:ext cx="2136224" cy="213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4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88EA-14E0-797A-D172-CF11428F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Last slide:)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5F5A1-670E-3B9A-ECDD-A6187F60C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Empowerment of parent leaders is achieved through timely training on fiscal, legal, and ethical responsibly.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Dr. Ruby Crew, NYC DOE Chancellor (1995-1999/2000) – 15 to 20 day training was provided to parent leaders to understand the system and their job.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ign with a bee holding a pencil&#10;&#10;Description automatically generated">
            <a:extLst>
              <a:ext uri="{FF2B5EF4-FFF2-40B4-BE49-F238E27FC236}">
                <a16:creationId xmlns:a16="http://schemas.microsoft.com/office/drawing/2014/main" id="{9B77E10A-ED8E-84DE-386F-3373CCF576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938" y="386556"/>
            <a:ext cx="2380593" cy="238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2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95D8D-3405-65AE-46B7-7749F14DE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2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Problems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1. SCA (school construction authority) does not honor CEC28 recommendations for capital projects.</a:t>
            </a:r>
          </a:p>
          <a:p>
            <a:pPr marL="0" indent="0">
              <a:buNone/>
            </a:pPr>
            <a:r>
              <a:rPr lang="en-US" dirty="0"/>
              <a:t>2. Principals experience lack of notifications/updates throughout various stages of school construction projects.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Possible solutions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/>
              <a:t>Resolution requiring SCA honor CEC recommendations.</a:t>
            </a:r>
          </a:p>
          <a:p>
            <a:pPr marL="514350" indent="-514350">
              <a:buAutoNum type="arabicPeriod"/>
            </a:pPr>
            <a:r>
              <a:rPr lang="en-US" dirty="0"/>
              <a:t>Creation of a school construction projects tracker accessible to principals and CEC 28 members.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0131F2-EF5E-0F17-BA9E-48B07E82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79" y="365125"/>
            <a:ext cx="10765221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Stakeholders meeting (D28, CEC28, SCA, and QBP), Feb. 4,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7721A-68CA-F4BB-D022-167F02BA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498" y="230188"/>
            <a:ext cx="1705302" cy="44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4430-707A-D1B4-F616-08CDC32D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249" y="460556"/>
            <a:ext cx="8137634" cy="1325563"/>
          </a:xfrm>
        </p:spPr>
        <p:txBody>
          <a:bodyPr/>
          <a:lstStyle/>
          <a:p>
            <a:r>
              <a:rPr lang="en-US" b="1" dirty="0"/>
              <a:t>M.S. 217 kitchen and cafeteria visit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783AFC-897C-39B2-B5CE-F1CBA1704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392" y="2462367"/>
            <a:ext cx="2577682" cy="343691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D89283-FDDE-8743-1DA8-5839EB079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B3AC3B-A96D-7505-359E-FB835EEC6920}"/>
              </a:ext>
            </a:extLst>
          </p:cNvPr>
          <p:cNvSpPr txBox="1"/>
          <p:nvPr/>
        </p:nvSpPr>
        <p:spPr>
          <a:xfrm>
            <a:off x="3739710" y="189186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floors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0BA8D-5FDC-572E-17A9-4934E2D7DF14}"/>
              </a:ext>
            </a:extLst>
          </p:cNvPr>
          <p:cNvSpPr txBox="1"/>
          <p:nvPr/>
        </p:nvSpPr>
        <p:spPr>
          <a:xfrm>
            <a:off x="978620" y="1866473"/>
            <a:ext cx="10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 floors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DBBCE2-EDFD-EFEF-F905-51E9E0B52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1031" y="2892075"/>
            <a:ext cx="3436910" cy="25774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976748-1D14-26A9-191D-A4830AD25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56" y="2462368"/>
            <a:ext cx="2577682" cy="34369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35E693-66AB-0150-30EB-D05CF9FE3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882" y="1891861"/>
            <a:ext cx="2410916" cy="18081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BB3DFA-1EEF-A250-9693-024AA7221E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2882" y="4490104"/>
            <a:ext cx="2410917" cy="18081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67560A-E197-1489-596E-4845A89E9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77" y="287563"/>
            <a:ext cx="229316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3" descr="Robert A. Van Wyck M.S. 217Q">
            <a:extLst>
              <a:ext uri="{FF2B5EF4-FFF2-40B4-BE49-F238E27FC236}">
                <a16:creationId xmlns:a16="http://schemas.microsoft.com/office/drawing/2014/main" id="{B0DB09F9-15A4-8A9B-948F-71045423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6" y="287563"/>
            <a:ext cx="1313793" cy="13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6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14A5-23A0-B797-DD5E-7A7655FC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539" y="410844"/>
            <a:ext cx="8960995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Kitchen staff requested that Q56 and Q24 bus stops return to the old schedule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2520B1-DD6E-BF0B-7CF1-40D39488A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955" y="1808022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FA3A26-0FE9-5283-42A1-E0D98DF54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247" y="2151528"/>
            <a:ext cx="5056094" cy="3792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A8040-F82B-9BF1-95CE-37EAB0C9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698" y="141095"/>
            <a:ext cx="1705302" cy="4480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C0C5A7-7C26-801B-6BBD-10DBEE72B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955" y="239904"/>
            <a:ext cx="198082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3" descr="Robert A. Van Wyck M.S. 217Q">
            <a:extLst>
              <a:ext uri="{FF2B5EF4-FFF2-40B4-BE49-F238E27FC236}">
                <a16:creationId xmlns:a16="http://schemas.microsoft.com/office/drawing/2014/main" id="{CC9218F3-42A3-E9CA-8E4D-4BC6939F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5" y="357238"/>
            <a:ext cx="132556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6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7F5E-A1F2-7340-8F82-FC6B881F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090" y="365125"/>
            <a:ext cx="5383924" cy="1325563"/>
          </a:xfrm>
        </p:spPr>
        <p:txBody>
          <a:bodyPr/>
          <a:lstStyle/>
          <a:p>
            <a:r>
              <a:rPr lang="en-US" dirty="0"/>
              <a:t>Students cooking class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363B22-F106-D609-677E-F0DBC9FD6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45" y="2271996"/>
            <a:ext cx="3263503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967406-908D-D6AD-F978-2BB6717D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97B36-AB89-F546-58BE-D233F505B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571" y="3603812"/>
            <a:ext cx="3852084" cy="2889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BF40EF-1B33-6D8F-EA4A-CA977AE9B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038" y="1428799"/>
            <a:ext cx="4025154" cy="30188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9DF442-B8C1-6B5A-02E7-59DA61F9F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723" y="567558"/>
            <a:ext cx="267383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3" descr="Robert A. Van Wyck M.S. 217Q">
            <a:extLst>
              <a:ext uri="{FF2B5EF4-FFF2-40B4-BE49-F238E27FC236}">
                <a16:creationId xmlns:a16="http://schemas.microsoft.com/office/drawing/2014/main" id="{487F82C9-5BDE-90E7-627D-5A9365241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5" y="589155"/>
            <a:ext cx="1531883" cy="153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5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94F6-1C5F-F338-BCD6-3A59D601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593" y="365918"/>
            <a:ext cx="6498021" cy="1325563"/>
          </a:xfrm>
        </p:spPr>
        <p:txBody>
          <a:bodyPr/>
          <a:lstStyle/>
          <a:p>
            <a:r>
              <a:rPr lang="en-US" dirty="0"/>
              <a:t>Mobile kitchen for students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3B566A-421C-6083-0DC1-64A9F008F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43" y="1808022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21F0D2-6A81-43DC-3CC6-D16AAC203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176" y="2138082"/>
            <a:ext cx="4921624" cy="3691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2CE400-B8C9-BD66-2231-07C88091C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89F4BF-3FF0-86B7-F453-169BC8262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43" y="365125"/>
            <a:ext cx="245827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3" descr="Robert A. Van Wyck M.S. 217Q">
            <a:extLst>
              <a:ext uri="{FF2B5EF4-FFF2-40B4-BE49-F238E27FC236}">
                <a16:creationId xmlns:a16="http://schemas.microsoft.com/office/drawing/2014/main" id="{5D0B2C79-5D56-6FD8-6D85-B18688064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3" y="365125"/>
            <a:ext cx="1408387" cy="14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7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2EEA-6C9B-EE31-F38B-353C9325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703" y="365125"/>
            <a:ext cx="9469203" cy="1325563"/>
          </a:xfrm>
        </p:spPr>
        <p:txBody>
          <a:bodyPr/>
          <a:lstStyle/>
          <a:p>
            <a:r>
              <a:rPr lang="en-US" dirty="0"/>
              <a:t>M.S. 217 requested that trash is picked up daily instead of twice a week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9FE13B-65E9-CF3C-A564-A18B60147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5889" y="1617709"/>
            <a:ext cx="6500221" cy="487516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13034E-84FD-861C-524B-7CBD51F9D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297" y="72979"/>
            <a:ext cx="1705302" cy="4480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C22E24-AC8B-C1D1-5206-E911780F0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979"/>
            <a:ext cx="262338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3" descr="Robert A. Van Wyck M.S. 217Q">
            <a:extLst>
              <a:ext uri="{FF2B5EF4-FFF2-40B4-BE49-F238E27FC236}">
                <a16:creationId xmlns:a16="http://schemas.microsoft.com/office/drawing/2014/main" id="{28DA0857-CE65-6064-4D51-FB429979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979"/>
            <a:ext cx="1617709" cy="161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2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3D1A-7670-E328-24FA-D07148976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9" y="365125"/>
            <a:ext cx="11376210" cy="1325563"/>
          </a:xfrm>
        </p:spPr>
        <p:txBody>
          <a:bodyPr/>
          <a:lstStyle/>
          <a:p>
            <a:r>
              <a:rPr lang="en-US" dirty="0"/>
              <a:t>Controversial tree that stands (or not) in the way of construction at M.S.217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474F3D-4CDC-4464-5FC5-5BB714DE9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519" y="1552166"/>
            <a:ext cx="5801784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3B8EB5-CDAD-FECD-ED2D-09EF7607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403" y="141095"/>
            <a:ext cx="1705302" cy="448060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F438A21-56BD-15CF-4164-E8DF6F7A0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15" y="1552166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004F-232A-78EC-0D5A-CB0B4E7C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97" y="788475"/>
            <a:ext cx="11481296" cy="1325563"/>
          </a:xfrm>
        </p:spPr>
        <p:txBody>
          <a:bodyPr/>
          <a:lstStyle/>
          <a:p>
            <a:r>
              <a:rPr lang="en-US" dirty="0"/>
              <a:t>M.S. 287 awards ceremony for students and staff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2F8F99-4B16-ED20-87A3-E18814751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884781"/>
            <a:ext cx="5468471" cy="410135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B7C8B1-F226-4E8D-A4F3-37ACD5791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39" y="1884781"/>
            <a:ext cx="5468471" cy="4101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4B8C44-717C-B6D9-4D9E-F507FF99A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053" y="386133"/>
            <a:ext cx="1705302" cy="4480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B196EF-1156-CA59-B21D-BCA906BC3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5" y="-1"/>
            <a:ext cx="277784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2" descr="Logo">
            <a:extLst>
              <a:ext uri="{FF2B5EF4-FFF2-40B4-BE49-F238E27FC236}">
                <a16:creationId xmlns:a16="http://schemas.microsoft.com/office/drawing/2014/main" id="{B6F0FE68-51F7-96FD-438A-5F0EDE02C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5" y="0"/>
            <a:ext cx="2343807" cy="115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28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461</Words>
  <Application>Microsoft Macintosh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Olessia Bauer report</vt:lpstr>
      <vt:lpstr>Stakeholders meeting (D28, CEC28, SCA, and QBP), Feb. 4, 2026</vt:lpstr>
      <vt:lpstr>M.S. 217 kitchen and cafeteria visit</vt:lpstr>
      <vt:lpstr>Kitchen staff requested that Q56 and Q24 bus stops return to the old schedule </vt:lpstr>
      <vt:lpstr>Students cooking class</vt:lpstr>
      <vt:lpstr>Mobile kitchen for students</vt:lpstr>
      <vt:lpstr>M.S. 217 requested that trash is picked up daily instead of twice a week</vt:lpstr>
      <vt:lpstr>Controversial tree that stands (or not) in the way of construction at M.S.217</vt:lpstr>
      <vt:lpstr>M.S. 287 awards ceremony for students and staff </vt:lpstr>
      <vt:lpstr>M.S. 287 Student performance </vt:lpstr>
      <vt:lpstr>M.S. 287 project updates</vt:lpstr>
      <vt:lpstr>J.H.S 157 updates</vt:lpstr>
      <vt:lpstr>Last slide:)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Olessia Bauer</dc:creator>
  <cp:lastModifiedBy>Olessia Bauer</cp:lastModifiedBy>
  <cp:revision>30</cp:revision>
  <dcterms:created xsi:type="dcterms:W3CDTF">2026-02-05T01:37:31Z</dcterms:created>
  <dcterms:modified xsi:type="dcterms:W3CDTF">2026-02-05T22:37:16Z</dcterms:modified>
</cp:coreProperties>
</file>